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tiff" Extension="tif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6" r:id="rId2"/>
    <p:sldId id="258" r:id="rId3"/>
    <p:sldId id="263" r:id="rId4"/>
    <p:sldId id="259" r:id="rId5"/>
    <p:sldId id="264" r:id="rId6"/>
    <p:sldId id="265" r:id="rId7"/>
    <p:sldId id="276" r:id="rId8"/>
    <p:sldId id="262" r:id="rId9"/>
    <p:sldId id="277" r:id="rId10"/>
    <p:sldId id="261" r:id="rId11"/>
    <p:sldId id="278" r:id="rId12"/>
    <p:sldId id="269" r:id="rId13"/>
    <p:sldId id="279" r:id="rId14"/>
    <p:sldId id="271" r:id="rId15"/>
    <p:sldId id="280" r:id="rId16"/>
    <p:sldId id="273" r:id="rId17"/>
    <p:sldId id="282" r:id="rId18"/>
    <p:sldId id="274" r:id="rId19"/>
    <p:sldId id="281" r:id="rId20"/>
    <p:sldId id="283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802" y="-25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28D41-8726-49BF-B744-0EE9030899C3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29B3E-8AEF-4B7D-8150-9BD4FDAB9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5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9B3E-8AEF-4B7D-8150-9BD4FDAB9D2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ntems0005\Пользовательские папки\!ОБЩАЯ ПО ЗАВОДУ!\Отдел продаж автокомпонентов\ОТДЕЛ МАРКЕТИНГА\Брендбук\Ребрендинг лого КАМА\Агро обновленный\Агро обновленный\Agro 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571750"/>
            <a:ext cx="5681662" cy="14573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7474"/>
            <a:ext cx="8153400" cy="7429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Days" pitchFamily="50" charset="0"/>
              </a:rPr>
              <a:t>БОРОНА ЛЕГКАЯ</a:t>
            </a: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/>
            </a:r>
            <a:b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</a:b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>KAMA YAGUAR </a:t>
            </a:r>
            <a:endParaRPr lang="ru-RU" sz="3200" dirty="0">
              <a:latin typeface="Days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75606"/>
            <a:ext cx="8640960" cy="373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Ширина захвата: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  <a:ea typeface="Adobe Gothic Std B" pitchFamily="34" charset="-128"/>
              </a:rPr>
              <a:t>15, 18,</a:t>
            </a:r>
            <a:r>
              <a:rPr lang="en-US" sz="1400" dirty="0" smtClean="0">
                <a:solidFill>
                  <a:schemeClr val="accent1"/>
                </a:solidFill>
                <a:latin typeface="Book Antiqua" pitchFamily="18" charset="0"/>
                <a:ea typeface="Adobe Gothic Std B" pitchFamily="34" charset="-128"/>
              </a:rPr>
              <a:t> </a:t>
            </a: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  <a:ea typeface="Adobe Gothic Std B" pitchFamily="34" charset="-128"/>
              </a:rPr>
              <a:t>24м </a:t>
            </a:r>
            <a:br>
              <a:rPr lang="ru-RU" sz="1400" dirty="0" smtClean="0">
                <a:solidFill>
                  <a:schemeClr val="accent1"/>
                </a:solidFill>
                <a:latin typeface="Book Antiqua" pitchFamily="18" charset="0"/>
                <a:ea typeface="Adobe Gothic Std B" pitchFamily="34" charset="-128"/>
              </a:rPr>
            </a:b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  <a:ea typeface="Adobe Gothic Std B" pitchFamily="34" charset="-128"/>
              </a:rPr>
              <a:t/>
            </a:r>
            <a:br>
              <a:rPr lang="ru-RU" sz="1400" dirty="0" smtClean="0">
                <a:solidFill>
                  <a:schemeClr val="accent1"/>
                </a:solidFill>
                <a:latin typeface="Book Antiqua" pitchFamily="18" charset="0"/>
                <a:ea typeface="Adobe Gothic Std B" pitchFamily="34" charset="-128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 Назначение: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Для боронования почвы непосредственно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перед посевом, для борьбы с прорастающими сорняками;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Для разрушения (измельчения) и распределения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 соломы и растительных остатков по полю, провокации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сорняка и падалицы после уборки урожая;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Для закрытия влаги, предпосевной провокации и уничтожения мелких сорняков;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Рыхление поверхности почвы на глубину до </a:t>
            </a: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</a:rPr>
              <a:t>75</a:t>
            </a: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 мм в зависимости от плотности почвы и угла атаки зубьев;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Для заделки гранулированных удобрений.</a:t>
            </a:r>
            <a:endParaRPr lang="ru-RU" sz="1400" dirty="0">
              <a:solidFill>
                <a:schemeClr val="accent1"/>
              </a:solidFill>
              <a:latin typeface="Constantia" pitchFamily="18" charset="0"/>
            </a:endParaRPr>
          </a:p>
        </p:txBody>
      </p:sp>
      <p:pic>
        <p:nvPicPr>
          <p:cNvPr id="6146" name="Picture 2" descr="C:\Users\NTEMM1926\Desktop\фото для каталога\легкая борона ягуа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75606"/>
            <a:ext cx="4896544" cy="27543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7474"/>
            <a:ext cx="8153400" cy="7429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Days" pitchFamily="50" charset="0"/>
              </a:rPr>
              <a:t>БОРОНА ЛЕГКАЯ</a:t>
            </a: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/>
            </a:r>
            <a:b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</a:b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>KAMA YAGUAR </a:t>
            </a:r>
            <a:endParaRPr lang="ru-RU" sz="3200" dirty="0">
              <a:latin typeface="Days" pitchFamily="50" charset="0"/>
            </a:endParaRPr>
          </a:p>
        </p:txBody>
      </p:sp>
      <p:pic>
        <p:nvPicPr>
          <p:cNvPr id="7170" name="Picture 2" descr="C:\Users\NTEMM1926\Desktop\каталог\Без имени-25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31590"/>
            <a:ext cx="3960440" cy="341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7474"/>
            <a:ext cx="8153400" cy="7801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Days" pitchFamily="50" charset="0"/>
              </a:rPr>
              <a:t>СЦЕПКА ЗУБОВАЯ</a:t>
            </a:r>
            <a:r>
              <a:rPr lang="en-US" sz="2400" dirty="0" smtClean="0">
                <a:solidFill>
                  <a:schemeClr val="accent2"/>
                </a:solidFill>
                <a:latin typeface="Days" pitchFamily="50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Days" pitchFamily="50" charset="0"/>
              </a:rPr>
              <a:t>ГИДРОФИЦИРОВАННАЯ</a:t>
            </a: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/>
            </a:r>
            <a:b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</a:b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>KAMA LEOPARD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75606"/>
            <a:ext cx="8640959" cy="289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Ширина захвата: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</a:rPr>
              <a:t>12, </a:t>
            </a: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  <a:ea typeface="Adobe Gothic Std B" pitchFamily="34" charset="-128"/>
              </a:rPr>
              <a:t>15, 18, 21,</a:t>
            </a:r>
            <a:r>
              <a:rPr lang="en-US" sz="1400" dirty="0" smtClean="0">
                <a:solidFill>
                  <a:schemeClr val="accent1"/>
                </a:solidFill>
                <a:latin typeface="Book Antiqua" pitchFamily="18" charset="0"/>
                <a:ea typeface="Adobe Gothic Std B" pitchFamily="34" charset="-128"/>
              </a:rPr>
              <a:t> </a:t>
            </a: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  <a:ea typeface="Adobe Gothic Std B" pitchFamily="34" charset="-128"/>
              </a:rPr>
              <a:t>24, 27м</a:t>
            </a: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  <a:ea typeface="Adobe Gothic Std B" pitchFamily="34" charset="-128"/>
              </a:rPr>
              <a:t/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  <a:ea typeface="Adobe Gothic Std B" pitchFamily="34" charset="-128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  <a:ea typeface="Adobe Gothic Std B" pitchFamily="34" charset="-128"/>
              </a:rPr>
              <a:t/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  <a:ea typeface="Adobe Gothic Std B" pitchFamily="34" charset="-128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 Назначение: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 • Для рыхления и выравнивания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поверхности поля;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Для уничтожения всходов сорняков;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Для разбивания комков;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Для заделки удобрений;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Для боронования всходов зерновых и технических культур.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8194" name="Picture 2" descr="C:\Users\NTEMM1926\Desktop\фото для каталога\Леопард сзг 27 метро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347614"/>
            <a:ext cx="4864538" cy="273630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7474"/>
            <a:ext cx="8153400" cy="7801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Days" pitchFamily="50" charset="0"/>
              </a:rPr>
              <a:t>СЦЕПКА ЗУБОВАЯ</a:t>
            </a:r>
            <a:r>
              <a:rPr lang="en-US" sz="2400" dirty="0" smtClean="0">
                <a:solidFill>
                  <a:schemeClr val="accent2"/>
                </a:solidFill>
                <a:latin typeface="Days" pitchFamily="50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Days" pitchFamily="50" charset="0"/>
              </a:rPr>
              <a:t>ГИДРОФИЦИРОВАННАЯ</a:t>
            </a: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/>
            </a:r>
            <a:b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</a:b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>KAMA LEOPARD </a:t>
            </a:r>
            <a:endParaRPr lang="ru-RU" sz="3200" dirty="0"/>
          </a:p>
        </p:txBody>
      </p:sp>
      <p:pic>
        <p:nvPicPr>
          <p:cNvPr id="9218" name="Picture 2" descr="C:\Users\NTEMM1926\Desktop\фото для каталога\сцепк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31590"/>
            <a:ext cx="5472608" cy="3869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Days" pitchFamily="50" charset="0"/>
              </a:rPr>
              <a:t>ГЛУБОКОРЫХЛИТЕЛЬ</a:t>
            </a: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/>
            </a:r>
            <a:b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</a:b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>KAMA TIGER 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75606"/>
            <a:ext cx="8640960" cy="34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Ширина захвата: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</a:rPr>
              <a:t>2.5, 3, 4, 5м</a:t>
            </a: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  <a:ea typeface="Adobe Gothic Std B" pitchFamily="34" charset="-128"/>
              </a:rPr>
              <a:t/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  <a:ea typeface="Adobe Gothic Std B" pitchFamily="34" charset="-128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  <a:ea typeface="Adobe Gothic Std B" pitchFamily="34" charset="-128"/>
              </a:rPr>
              <a:t/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  <a:ea typeface="Adobe Gothic Std B" pitchFamily="34" charset="-128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Обеспечивает: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Хорошую аэрацию и инфильтрацию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талых и дождевых вод; 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В несколько раз увеличивается пористость почвы; 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В зоне рыхления увеличивается в </a:t>
            </a: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</a:rPr>
              <a:t>1,7 - 2 </a:t>
            </a: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раза количество активных корней; 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При работе на склоновых землях глубокорыхлитель КАМА TIGER предотвращает эрозионные процессы; 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Глубокое проникновение влаги и ее аккумулирование в нижних слоях способствует хорошему развитию корневой системы и повышению урожайности на </a:t>
            </a: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</a:rPr>
              <a:t>12 - 18</a:t>
            </a: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%;</a:t>
            </a:r>
            <a:r>
              <a:rPr lang="ru-RU" sz="1600" dirty="0" smtClean="0">
                <a:solidFill>
                  <a:schemeClr val="accent1"/>
                </a:solidFill>
                <a:latin typeface="Constantia" pitchFamily="18" charset="0"/>
              </a:rPr>
              <a:t> </a:t>
            </a:r>
          </a:p>
        </p:txBody>
      </p:sp>
      <p:pic>
        <p:nvPicPr>
          <p:cNvPr id="10242" name="Picture 2" descr="C:\Users\NTEMM1926\Desktop\фото для каталога\Tiger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75606"/>
            <a:ext cx="3996952" cy="224828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Days" pitchFamily="50" charset="0"/>
              </a:rPr>
              <a:t>ГЛУБОКОРЫХЛИТЕЛЬ</a:t>
            </a: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/>
            </a:r>
            <a:b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</a:b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>KAMA TIGER </a:t>
            </a:r>
            <a:endParaRPr lang="ru-RU" sz="3200" dirty="0"/>
          </a:p>
        </p:txBody>
      </p:sp>
      <p:pic>
        <p:nvPicPr>
          <p:cNvPr id="11266" name="Picture 2" descr="C:\Users\NTEMM1926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31590"/>
            <a:ext cx="598149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7474"/>
            <a:ext cx="8153400" cy="7429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Days" pitchFamily="50" charset="0"/>
              </a:rPr>
              <a:t>ГЛУБОКОРЫХЛИТЕЛЬ</a:t>
            </a: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/>
            </a:r>
            <a:b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</a:b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>KAMA TIGER G4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03598"/>
            <a:ext cx="8640960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Ширина захвата: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</a:rPr>
              <a:t>4</a:t>
            </a: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м</a:t>
            </a: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  <a:ea typeface="Adobe Gothic Std B" pitchFamily="34" charset="-128"/>
              </a:rPr>
              <a:t/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  <a:ea typeface="Adobe Gothic Std B" pitchFamily="34" charset="-128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  <a:ea typeface="Adobe Gothic Std B" pitchFamily="34" charset="-128"/>
              </a:rPr>
              <a:t/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  <a:ea typeface="Adobe Gothic Std B" pitchFamily="34" charset="-128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Основные преимущества: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Цельносварная рама. Конструкция из высокопрочной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стали,  которая позволяет работать на грунтах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повышенной плотности;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 Глубина рыхления почвы составляет </a:t>
            </a: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</a:rPr>
              <a:t>55</a:t>
            </a: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 см, что обеспечивает надёжное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удержание влаги и вентиляцию плодородного слоя. Глубина регулируется спереди опорными колесами, сзади задними опорными катками с гидравлическим приводом;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 Измельчает пожнивные остатки и корни сорной травы, забивая растительную массу в плодородный слой, перемешивая её с землей;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 •  На ножах выполняется наплавка износостойкого материала, что продлевает срок работы сменных комплектующих.</a:t>
            </a:r>
            <a:endParaRPr lang="ru-RU" sz="1400" dirty="0">
              <a:solidFill>
                <a:schemeClr val="accent1"/>
              </a:solidFill>
              <a:latin typeface="Constantia" pitchFamily="18" charset="0"/>
            </a:endParaRPr>
          </a:p>
        </p:txBody>
      </p:sp>
      <p:pic>
        <p:nvPicPr>
          <p:cNvPr id="15362" name="Picture 2" descr="C:\Users\NTEMM1926\Desktop\фото для каталога\Новый глубокороыхлите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31590"/>
            <a:ext cx="4480498" cy="25202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7474"/>
            <a:ext cx="8153400" cy="7429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Days" pitchFamily="50" charset="0"/>
              </a:rPr>
              <a:t>ГЛУБОКОРЫХЛИТЕЛЬ</a:t>
            </a: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/>
            </a:r>
            <a:b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</a:b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>KAMA TIGER G4</a:t>
            </a:r>
            <a:endParaRPr lang="ru-RU" sz="3200" dirty="0"/>
          </a:p>
        </p:txBody>
      </p:sp>
      <p:pic>
        <p:nvPicPr>
          <p:cNvPr id="12291" name="Picture 3" descr="C:\Users\NTEMM1926\Desktop\фото для каталога\Новый глубокороыхлите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7614"/>
            <a:ext cx="5940152" cy="33413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Days" pitchFamily="50" charset="0"/>
              </a:rPr>
              <a:t>УНИВЕРСАЛЬНАЯ ТРАКТОРНАЯ НАВЕСКА</a:t>
            </a: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/>
            </a:r>
            <a:b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</a:b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>KAMA ELEPHANT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75606"/>
            <a:ext cx="8640960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Максимальный вес навешиваемого агрегата: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</a:rPr>
              <a:t>4000, 6000кг</a:t>
            </a: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  <a:ea typeface="Adobe Gothic Std B" pitchFamily="34" charset="-128"/>
              </a:rPr>
              <a:t/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  <a:ea typeface="Adobe Gothic Std B" pitchFamily="34" charset="-128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  <a:ea typeface="Adobe Gothic Std B" pitchFamily="34" charset="-128"/>
              </a:rPr>
              <a:t/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  <a:ea typeface="Adobe Gothic Std B" pitchFamily="34" charset="-128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 Назначение: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Для использования навесной сельскохозяйственной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 техники (глубокорыхлители, плуги, и т.д.)  на тракторах,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не имеющих </a:t>
            </a:r>
            <a:r>
              <a:rPr lang="ru-RU" sz="1400" dirty="0" err="1" smtClean="0">
                <a:solidFill>
                  <a:schemeClr val="accent1"/>
                </a:solidFill>
                <a:latin typeface="Constantia" pitchFamily="18" charset="0"/>
              </a:rPr>
              <a:t>трехточечной</a:t>
            </a: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 сцепки. 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13314" name="Picture 2" descr="C:\Users\NTEMM1926\Desktop\фото для каталога\Элефант ТПУ 6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7614"/>
            <a:ext cx="4312072" cy="242554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Days" pitchFamily="50" charset="0"/>
              </a:rPr>
              <a:t>УНИВЕРСАЛЬНАЯ ТРАКТОРНАЯ НАВЕСКА</a:t>
            </a: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/>
            </a:r>
            <a:b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</a:b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>KAMA ELEPHANT</a:t>
            </a:r>
            <a:endParaRPr lang="ru-RU" sz="3200" dirty="0"/>
          </a:p>
        </p:txBody>
      </p:sp>
      <p:pic>
        <p:nvPicPr>
          <p:cNvPr id="14338" name="Picture 2" descr="C:\Users\NTEMM1926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31590"/>
            <a:ext cx="5710386" cy="357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Days" pitchFamily="50" charset="0"/>
              </a:rPr>
              <a:t>О КОМПАНИИ</a:t>
            </a:r>
            <a:endParaRPr lang="ru-RU" sz="3200" dirty="0">
              <a:solidFill>
                <a:schemeClr val="accent2"/>
              </a:solidFill>
              <a:latin typeface="Days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008" y="1203598"/>
            <a:ext cx="8677472" cy="37548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Компания Tehnika-Agro - крупный</a:t>
            </a:r>
            <a:r>
              <a:rPr lang="en-US" sz="1400" dirty="0" smtClean="0">
                <a:solidFill>
                  <a:schemeClr val="accent1"/>
                </a:solidFill>
                <a:latin typeface="Constantia" pitchFamily="18" charset="0"/>
              </a:rPr>
              <a:t> </a:t>
            </a: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производитель и поставщик сельскохозяйственной продукции и запасных частей в стране.</a:t>
            </a:r>
          </a:p>
          <a:p>
            <a:pPr algn="ctr"/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Мы обеспечиваем предприятия России надежной и современной техникой, которая необходима для производства сельскохозяйственной продукции.</a:t>
            </a:r>
          </a:p>
          <a:p>
            <a:pPr algn="ctr"/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 </a:t>
            </a:r>
          </a:p>
          <a:p>
            <a:pPr algn="ctr"/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Компания Tehnika-Agro производит  почвообрабатывающую  технику под маркой «КАМА» в соответствии принципу «No-Till» технологий (нулевая обработка почвы и сокращение затрат). Почвообрабатывающая техника «КАМА» широко известна и пользуется спросом среди специалистов АПК, ввиду обеспечения качественной обработки почвы.</a:t>
            </a:r>
          </a:p>
          <a:p>
            <a:pPr algn="ctr"/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 </a:t>
            </a:r>
          </a:p>
          <a:p>
            <a:pPr algn="ctr"/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Скорость обработки сельскохозяйственной техники «КАМА» одна из самых высоких в классе. Эксплуатация техники «КАМА» нацелена на выполнение таких задач как: выравнивание рельефа  поля, распределение и заделка пожнивных остатков, финишная подготовка, подготовка семяложа, легкая культивация, закрытие влаги, рыхление по отвальным и безотвальным фонам с углублением.</a:t>
            </a:r>
          </a:p>
          <a:p>
            <a:pPr algn="ctr"/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 </a:t>
            </a:r>
          </a:p>
          <a:p>
            <a:pPr algn="ctr"/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Единый принцип для всей техники Tehnika-Agro - обеспечение качественной обработки при соблюдении  параметров  эффективности, снижение затрат на обработку.</a:t>
            </a:r>
            <a:endParaRPr lang="ru-RU" sz="1400" dirty="0">
              <a:solidFill>
                <a:schemeClr val="accent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Days" pitchFamily="50" charset="0"/>
              </a:rPr>
              <a:t>НАШИ СОЦСЕТИ</a:t>
            </a:r>
            <a:endParaRPr lang="ru-RU" sz="3200" dirty="0"/>
          </a:p>
        </p:txBody>
      </p:sp>
      <p:pic>
        <p:nvPicPr>
          <p:cNvPr id="16390" name="Picture 6" descr="C:\Users\NTEMM1926\Desktop\Безымянны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51670"/>
            <a:ext cx="7967514" cy="17171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4011910"/>
            <a:ext cx="1872208" cy="412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20"/>
              </a:lnSpc>
            </a:pPr>
            <a:r>
              <a:rPr lang="en-US" sz="3200" dirty="0" smtClean="0">
                <a:solidFill>
                  <a:srgbClr val="FF0000"/>
                </a:solidFill>
                <a:latin typeface="Constantia" pitchFamily="18" charset="0"/>
              </a:rPr>
              <a:t>Facebook</a:t>
            </a:r>
            <a:endParaRPr lang="ru-RU" sz="32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4011910"/>
            <a:ext cx="2088232" cy="412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20"/>
              </a:lnSpc>
            </a:pPr>
            <a:r>
              <a:rPr lang="ru-RU" sz="3200" dirty="0" smtClean="0">
                <a:solidFill>
                  <a:srgbClr val="FF0000"/>
                </a:solidFill>
                <a:latin typeface="Constantia" pitchFamily="18" charset="0"/>
              </a:rPr>
              <a:t>Вконтакте</a:t>
            </a:r>
            <a:endParaRPr lang="ru-RU" sz="32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4011910"/>
            <a:ext cx="1982659" cy="412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20"/>
              </a:lnSpc>
            </a:pPr>
            <a:r>
              <a:rPr lang="en-US" sz="3200" dirty="0" smtClean="0">
                <a:solidFill>
                  <a:srgbClr val="FF0000"/>
                </a:solidFill>
                <a:latin typeface="Constantia" pitchFamily="18" charset="0"/>
              </a:rPr>
              <a:t>Instagram</a:t>
            </a:r>
            <a:endParaRPr lang="ru-RU" sz="32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Days" pitchFamily="50" charset="0"/>
              </a:rPr>
              <a:t>ИСТОРИЯ</a:t>
            </a:r>
            <a:endParaRPr lang="ru-RU" sz="3200" dirty="0">
              <a:solidFill>
                <a:schemeClr val="accent2"/>
              </a:solidFill>
              <a:latin typeface="Days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08049"/>
            <a:ext cx="8640960" cy="12208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Компания Tehnika-Agro вошла в </a:t>
            </a: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</a:rPr>
              <a:t>2017</a:t>
            </a: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 году в объединение холдинговой компании ТЭМПО с богатой историей, берущей начало еще в </a:t>
            </a: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</a:rPr>
              <a:t>1976</a:t>
            </a: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 году. Соединение опыта, накопленного поколениями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инженеров-разработчиков, и современного подхода к ведению бизнеса - это то, что делает нас сильной и результативной компанией.</a:t>
            </a:r>
            <a:endParaRPr lang="ru-RU" sz="1400" dirty="0">
              <a:solidFill>
                <a:schemeClr val="accent1"/>
              </a:solidFill>
              <a:latin typeface="Constantia" pitchFamily="18" charset="0"/>
            </a:endParaRPr>
          </a:p>
        </p:txBody>
      </p:sp>
      <p:pic>
        <p:nvPicPr>
          <p:cNvPr id="1026" name="Picture 2" descr="C:\Users\NTEML0092\Desktop\Презентация ХК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28896"/>
            <a:ext cx="7380566" cy="22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Days" pitchFamily="50" charset="0"/>
              </a:rPr>
              <a:t>НАШИ ПРЕИМУЩЕСТВА</a:t>
            </a:r>
            <a:endParaRPr lang="ru-RU" sz="3200" dirty="0">
              <a:solidFill>
                <a:schemeClr val="accent2"/>
              </a:solidFill>
              <a:latin typeface="Days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515"/>
            <a:ext cx="8640960" cy="4018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Ресурсы нашей компании позволяют проводить весь производственный цикл и НИОКР силами компании</a:t>
            </a:r>
            <a:r>
              <a:rPr lang="en-US" sz="1400" dirty="0" smtClean="0">
                <a:solidFill>
                  <a:schemeClr val="accent1"/>
                </a:solidFill>
                <a:latin typeface="Constantia" pitchFamily="18" charset="0"/>
              </a:rPr>
              <a:t>;</a:t>
            </a:r>
            <a:endParaRPr lang="ru-RU" sz="1400" dirty="0" smtClean="0">
              <a:solidFill>
                <a:schemeClr val="accent1"/>
              </a:solidFill>
              <a:latin typeface="Constantia" pitchFamily="18" charset="0"/>
            </a:endParaRP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Наше производство автоматизировано: применятся роботизированная сварка, что обеспечивает качественные сварные швы</a:t>
            </a:r>
            <a:r>
              <a:rPr lang="en-US" sz="1400" dirty="0" smtClean="0">
                <a:solidFill>
                  <a:schemeClr val="accent1"/>
                </a:solidFill>
                <a:latin typeface="Constantia" pitchFamily="18" charset="0"/>
              </a:rPr>
              <a:t>;</a:t>
            </a:r>
            <a:endParaRPr lang="ru-RU" sz="1400" dirty="0" smtClean="0">
              <a:solidFill>
                <a:schemeClr val="accent1"/>
              </a:solidFill>
              <a:latin typeface="Constantia" pitchFamily="18" charset="0"/>
            </a:endParaRP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Поставка материалов ведется только при соблюдении </a:t>
            </a: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</a:rPr>
              <a:t>100</a:t>
            </a: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% входного контроля, это обеспечивает высокое качество техники</a:t>
            </a:r>
            <a:r>
              <a:rPr lang="en-US" sz="1400" dirty="0" smtClean="0">
                <a:solidFill>
                  <a:schemeClr val="accent1"/>
                </a:solidFill>
                <a:latin typeface="Constantia" pitchFamily="18" charset="0"/>
              </a:rPr>
              <a:t>;</a:t>
            </a:r>
            <a:endParaRPr lang="ru-RU" sz="1400" dirty="0" smtClean="0">
              <a:solidFill>
                <a:schemeClr val="accent1"/>
              </a:solidFill>
              <a:latin typeface="Constantia" pitchFamily="18" charset="0"/>
            </a:endParaRP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В производстве используется исключительно машиностроительная сталь</a:t>
            </a:r>
            <a:r>
              <a:rPr lang="en-US" sz="1400" dirty="0" smtClean="0">
                <a:solidFill>
                  <a:schemeClr val="accent1"/>
                </a:solidFill>
                <a:latin typeface="Constantia" pitchFamily="18" charset="0"/>
              </a:rPr>
              <a:t>;</a:t>
            </a:r>
            <a:endParaRPr lang="ru-RU" sz="1400" dirty="0" smtClean="0">
              <a:solidFill>
                <a:schemeClr val="accent1"/>
              </a:solidFill>
              <a:latin typeface="Constantia" pitchFamily="18" charset="0"/>
            </a:endParaRP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Вся продукция изготавливается по ГОСТу</a:t>
            </a:r>
            <a:r>
              <a:rPr lang="en-US" sz="1400" dirty="0" smtClean="0">
                <a:solidFill>
                  <a:schemeClr val="accent1"/>
                </a:solidFill>
                <a:latin typeface="Constantia" pitchFamily="18" charset="0"/>
              </a:rPr>
              <a:t>;</a:t>
            </a:r>
            <a:endParaRPr lang="ru-RU" sz="1400" dirty="0" smtClean="0">
              <a:solidFill>
                <a:schemeClr val="accent1"/>
              </a:solidFill>
              <a:latin typeface="Constantia" pitchFamily="18" charset="0"/>
            </a:endParaRP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Компания, одна из немногих в РФ, использует полимерную окраску (порошковую), что гарантирует качественное покрытие металла</a:t>
            </a:r>
            <a:r>
              <a:rPr lang="en-US" sz="1400" dirty="0" smtClean="0">
                <a:solidFill>
                  <a:schemeClr val="accent1"/>
                </a:solidFill>
                <a:latin typeface="Constantia" pitchFamily="18" charset="0"/>
              </a:rPr>
              <a:t>;</a:t>
            </a:r>
            <a:endParaRPr lang="ru-RU" sz="1400" dirty="0" smtClean="0">
              <a:solidFill>
                <a:schemeClr val="accent1"/>
              </a:solidFill>
              <a:latin typeface="Constantia" pitchFamily="18" charset="0"/>
            </a:endParaRP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Продукция сертифицирована</a:t>
            </a:r>
            <a:r>
              <a:rPr lang="en-US" sz="1400" dirty="0" smtClean="0">
                <a:solidFill>
                  <a:schemeClr val="accent1"/>
                </a:solidFill>
                <a:latin typeface="Constantia" pitchFamily="18" charset="0"/>
              </a:rPr>
              <a:t>;</a:t>
            </a:r>
            <a:endParaRPr lang="ru-RU" sz="1400" dirty="0" smtClean="0">
              <a:solidFill>
                <a:schemeClr val="accent1"/>
              </a:solidFill>
              <a:latin typeface="Constantia" pitchFamily="18" charset="0"/>
            </a:endParaRP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Гарантия на технику  </a:t>
            </a: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</a:rPr>
              <a:t>1</a:t>
            </a: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 год</a:t>
            </a:r>
            <a:r>
              <a:rPr lang="en-US" sz="1400" dirty="0" smtClean="0">
                <a:solidFill>
                  <a:schemeClr val="accent1"/>
                </a:solidFill>
                <a:latin typeface="Constantia" pitchFamily="18" charset="0"/>
              </a:rPr>
              <a:t>;</a:t>
            </a:r>
            <a:endParaRPr lang="ru-RU" sz="1400" dirty="0" smtClean="0">
              <a:solidFill>
                <a:schemeClr val="accent1"/>
              </a:solidFill>
              <a:latin typeface="Constantia" pitchFamily="18" charset="0"/>
            </a:endParaRP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Уже более </a:t>
            </a: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</a:rPr>
              <a:t>17</a:t>
            </a: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 дилеров по всей России и в Казахстане занимаются реализацией сельскохозяйственной техники «КАМА» и запасных частей.</a:t>
            </a:r>
            <a:endParaRPr lang="ru-RU" sz="1400" dirty="0">
              <a:solidFill>
                <a:schemeClr val="accent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Days" pitchFamily="50" charset="0"/>
              </a:rPr>
              <a:t>НАША МИССИЯ</a:t>
            </a:r>
            <a:endParaRPr lang="ru-RU" sz="3200" dirty="0">
              <a:solidFill>
                <a:schemeClr val="accent2"/>
              </a:solidFill>
              <a:latin typeface="Days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7614"/>
            <a:ext cx="8640960" cy="23878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Внедрение инновационных разработок</a:t>
            </a:r>
            <a:r>
              <a:rPr lang="en-US" sz="1400" dirty="0" smtClean="0">
                <a:solidFill>
                  <a:schemeClr val="accent1"/>
                </a:solidFill>
                <a:latin typeface="Constantia" pitchFamily="18" charset="0"/>
              </a:rPr>
              <a:t>;</a:t>
            </a:r>
            <a:endParaRPr lang="ru-RU" sz="1400" dirty="0" smtClean="0">
              <a:solidFill>
                <a:schemeClr val="accent1"/>
              </a:solidFill>
              <a:latin typeface="Constantia" pitchFamily="18" charset="0"/>
            </a:endParaRP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⠀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Модернизация производства</a:t>
            </a:r>
            <a:r>
              <a:rPr lang="en-US" sz="1400" dirty="0" smtClean="0">
                <a:solidFill>
                  <a:schemeClr val="accent1"/>
                </a:solidFill>
                <a:latin typeface="Constantia" pitchFamily="18" charset="0"/>
              </a:rPr>
              <a:t>;</a:t>
            </a:r>
            <a:endParaRPr lang="ru-RU" sz="1400" dirty="0" smtClean="0">
              <a:solidFill>
                <a:schemeClr val="accent1"/>
              </a:solidFill>
              <a:latin typeface="Constantia" pitchFamily="18" charset="0"/>
            </a:endParaRP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⠀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Развитие профессиональных качеств и опыта работников</a:t>
            </a:r>
            <a:r>
              <a:rPr lang="en-US" sz="1400" dirty="0" smtClean="0">
                <a:solidFill>
                  <a:schemeClr val="accent1"/>
                </a:solidFill>
                <a:latin typeface="Constantia" pitchFamily="18" charset="0"/>
              </a:rPr>
              <a:t>;</a:t>
            </a:r>
            <a:endParaRPr lang="ru-RU" sz="1400" dirty="0" smtClean="0">
              <a:solidFill>
                <a:schemeClr val="accent1"/>
              </a:solidFill>
              <a:latin typeface="Constantia" pitchFamily="18" charset="0"/>
            </a:endParaRP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⠀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Совершенствование системы качества.</a:t>
            </a:r>
          </a:p>
          <a:p>
            <a:pPr>
              <a:lnSpc>
                <a:spcPts val="2520"/>
              </a:lnSpc>
            </a:pPr>
            <a:r>
              <a:rPr lang="ru-RU" sz="16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onstantia" pitchFamily="18" charset="0"/>
              </a:rPr>
              <a:t> </a:t>
            </a:r>
            <a:endParaRPr lang="ru-RU" sz="1600" dirty="0">
              <a:solidFill>
                <a:schemeClr val="bg1">
                  <a:lumMod val="10000"/>
                  <a:lumOff val="9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7474"/>
            <a:ext cx="8153400" cy="7429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Days" pitchFamily="50" charset="0"/>
              </a:rPr>
              <a:t>БОРОНА ТЯЖЕЛАЯ </a:t>
            </a: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/>
            </a:r>
            <a:b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</a:b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>KAMA LION</a:t>
            </a:r>
            <a:endParaRPr lang="ru-RU" sz="3200" dirty="0">
              <a:latin typeface="Days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73419"/>
            <a:ext cx="8640960" cy="3939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5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Ширина захвата: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  <a:ea typeface="Adobe Gothic Std B" pitchFamily="34" charset="-128"/>
              </a:rPr>
              <a:t>7.2, 12, 15, 18, 21, 24, 27м</a:t>
            </a: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/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/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Назначение: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Для эффективного выравнивания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рельефа поля;</a:t>
            </a:r>
          </a:p>
          <a:p>
            <a:pPr>
              <a:lnSpc>
                <a:spcPts val="25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Для равномерного распределения измельченной соломы и частичной заделки пожнивных остатков;</a:t>
            </a:r>
          </a:p>
          <a:p>
            <a:pPr>
              <a:lnSpc>
                <a:spcPts val="25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Для финишной подготовки поля;</a:t>
            </a:r>
          </a:p>
          <a:p>
            <a:pPr>
              <a:lnSpc>
                <a:spcPts val="25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Для подготовки семяложа;</a:t>
            </a:r>
          </a:p>
          <a:p>
            <a:pPr>
              <a:lnSpc>
                <a:spcPts val="25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Для легкой культивации;</a:t>
            </a:r>
          </a:p>
          <a:p>
            <a:pPr>
              <a:lnSpc>
                <a:spcPts val="25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Для заделки гранулированных удобрений и заделки в почву пожнивных остатков;</a:t>
            </a:r>
          </a:p>
          <a:p>
            <a:pPr>
              <a:lnSpc>
                <a:spcPts val="25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Для закрытия влаги.</a:t>
            </a:r>
            <a:endParaRPr lang="ru-RU" sz="1400" dirty="0">
              <a:solidFill>
                <a:schemeClr val="accent1"/>
              </a:solidFill>
              <a:latin typeface="Constantia" pitchFamily="18" charset="0"/>
            </a:endParaRPr>
          </a:p>
        </p:txBody>
      </p:sp>
      <p:pic>
        <p:nvPicPr>
          <p:cNvPr id="2050" name="Picture 2" descr="C:\Users\NTEMM1926\Desktop\фото для каталога\лион тяжелая боро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31590"/>
            <a:ext cx="4224469" cy="23762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7474"/>
            <a:ext cx="8153400" cy="7429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Days" pitchFamily="50" charset="0"/>
              </a:rPr>
              <a:t>БОРОНА ТЯЖЕЛАЯ </a:t>
            </a: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/>
            </a:r>
            <a:b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</a:b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>KAMA LION</a:t>
            </a:r>
            <a:endParaRPr lang="ru-RU" sz="3200" dirty="0">
              <a:latin typeface="Days" pitchFamily="50" charset="0"/>
            </a:endParaRPr>
          </a:p>
        </p:txBody>
      </p:sp>
      <p:pic>
        <p:nvPicPr>
          <p:cNvPr id="3074" name="Picture 2" descr="C:\Users\NTEMM1926\Desktop\фото для каталога\тяжелая боро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31590"/>
            <a:ext cx="4896544" cy="3562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7474"/>
            <a:ext cx="8352928" cy="7429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Days" pitchFamily="50" charset="0"/>
              </a:rPr>
              <a:t>БОРОНА СРЕДНЯЯ </a:t>
            </a: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/>
            </a:r>
            <a:b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</a:b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>KAMA PANTHER</a:t>
            </a:r>
            <a:endParaRPr lang="ru-RU" sz="3200" dirty="0">
              <a:latin typeface="Days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75606"/>
            <a:ext cx="8640960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Ширина захвата: 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  <a:ea typeface="Adobe Gothic Std B" pitchFamily="34" charset="-128"/>
              </a:rPr>
              <a:t>15, 18,</a:t>
            </a:r>
            <a:r>
              <a:rPr lang="en-US" sz="1400" dirty="0" smtClean="0">
                <a:solidFill>
                  <a:schemeClr val="accent1"/>
                </a:solidFill>
                <a:latin typeface="Book Antiqua" pitchFamily="18" charset="0"/>
                <a:ea typeface="Adobe Gothic Std B" pitchFamily="34" charset="-128"/>
              </a:rPr>
              <a:t> </a:t>
            </a:r>
            <a:r>
              <a:rPr lang="ru-RU" sz="1400" dirty="0" smtClean="0">
                <a:solidFill>
                  <a:schemeClr val="accent1"/>
                </a:solidFill>
                <a:latin typeface="Book Antiqua" pitchFamily="18" charset="0"/>
                <a:ea typeface="Adobe Gothic Std B" pitchFamily="34" charset="-128"/>
              </a:rPr>
              <a:t>24м</a:t>
            </a: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/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en-US" sz="14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onstantia" pitchFamily="18" charset="0"/>
              </a:rPr>
              <a:t/>
            </a:r>
            <a:br>
              <a:rPr lang="en-US" sz="14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Назначение: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Выравнивания поля;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Уничтожения сорняков в фазе белой нити;</a:t>
            </a:r>
            <a:b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Заделки минеральных удобрений;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Довсходового и послевсходового боронования;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Закрытия влаги перед посевом зерновых и технических культур;</a:t>
            </a:r>
          </a:p>
          <a:p>
            <a:pPr>
              <a:lnSpc>
                <a:spcPts val="222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Constantia" pitchFamily="18" charset="0"/>
              </a:rPr>
              <a:t>• Подготовка семяложа.</a:t>
            </a:r>
            <a:endParaRPr lang="ru-RU" sz="1400" dirty="0">
              <a:solidFill>
                <a:schemeClr val="accent1"/>
              </a:solidFill>
              <a:latin typeface="Constantia" pitchFamily="18" charset="0"/>
            </a:endParaRPr>
          </a:p>
        </p:txBody>
      </p:sp>
      <p:pic>
        <p:nvPicPr>
          <p:cNvPr id="4098" name="Picture 2" descr="C:\Users\NTEMM1926\Desktop\фото для каталога\Пантера Средняя боро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347614"/>
            <a:ext cx="4736527" cy="26642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7474"/>
            <a:ext cx="8352928" cy="7429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Days" pitchFamily="50" charset="0"/>
              </a:rPr>
              <a:t>БОРОНА СРЕДНЯЯ </a:t>
            </a: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/>
            </a:r>
            <a:b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</a:br>
            <a:r>
              <a:rPr lang="en-US" sz="3200" dirty="0" smtClean="0">
                <a:solidFill>
                  <a:schemeClr val="accent2"/>
                </a:solidFill>
                <a:latin typeface="Days" pitchFamily="50" charset="0"/>
              </a:rPr>
              <a:t>KAMA PANTHER</a:t>
            </a:r>
            <a:endParaRPr lang="ru-RU" sz="3200" dirty="0">
              <a:latin typeface="Days" pitchFamily="50" charset="0"/>
            </a:endParaRPr>
          </a:p>
        </p:txBody>
      </p:sp>
      <p:pic>
        <p:nvPicPr>
          <p:cNvPr id="5122" name="Picture 2" descr="C:\Users\NTEMM1926\Desktop\каталог\Без имени-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31590"/>
            <a:ext cx="5225416" cy="375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5">
      <a:dk1>
        <a:srgbClr val="C8C8C8"/>
      </a:dk1>
      <a:lt1>
        <a:srgbClr val="C8C8C8"/>
      </a:lt1>
      <a:dk2>
        <a:srgbClr val="C8C8C8"/>
      </a:dk2>
      <a:lt2>
        <a:srgbClr val="E3DED1"/>
      </a:lt2>
      <a:accent1>
        <a:srgbClr val="000000"/>
      </a:accent1>
      <a:accent2>
        <a:srgbClr val="E20000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281</Words>
  <Application>Microsoft Office PowerPoint</Application>
  <PresentationFormat>Экран (16:9)</PresentationFormat>
  <Paragraphs>98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Презентация PowerPoint</vt:lpstr>
      <vt:lpstr>О КОМПАНИИ</vt:lpstr>
      <vt:lpstr>ИСТОРИЯ</vt:lpstr>
      <vt:lpstr>НАШИ ПРЕИМУЩЕСТВА</vt:lpstr>
      <vt:lpstr>НАША МИССИЯ</vt:lpstr>
      <vt:lpstr>БОРОНА ТЯЖЕЛАЯ  KAMA LION</vt:lpstr>
      <vt:lpstr>БОРОНА ТЯЖЕЛАЯ  KAMA LION</vt:lpstr>
      <vt:lpstr>БОРОНА СРЕДНЯЯ  KAMA PANTHER</vt:lpstr>
      <vt:lpstr>БОРОНА СРЕДНЯЯ  KAMA PANTHER</vt:lpstr>
      <vt:lpstr>БОРОНА ЛЕГКАЯ KAMA YAGUAR </vt:lpstr>
      <vt:lpstr>БОРОНА ЛЕГКАЯ KAMA YAGUAR </vt:lpstr>
      <vt:lpstr>СЦЕПКА ЗУБОВАЯ ГИДРОФИЦИРОВАННАЯ KAMA LEOPARD </vt:lpstr>
      <vt:lpstr>СЦЕПКА ЗУБОВАЯ ГИДРОФИЦИРОВАННАЯ KAMA LEOPARD </vt:lpstr>
      <vt:lpstr>ГЛУБОКОРЫХЛИТЕЛЬ KAMA TIGER </vt:lpstr>
      <vt:lpstr>ГЛУБОКОРЫХЛИТЕЛЬ KAMA TIGER </vt:lpstr>
      <vt:lpstr>ГЛУБОКОРЫХЛИТЕЛЬ KAMA TIGER G4</vt:lpstr>
      <vt:lpstr>ГЛУБОКОРЫХЛИТЕЛЬ KAMA TIGER G4</vt:lpstr>
      <vt:lpstr>УНИВЕРСАЛЬНАЯ ТРАКТОРНАЯ НАВЕСКА KAMA ELEPHANT</vt:lpstr>
      <vt:lpstr>УНИВЕРСАЛЬНАЯ ТРАКТОРНАЯ НАВЕСКА KAMA ELEPHANT</vt:lpstr>
      <vt:lpstr>НАШИ СОЦСЕТИ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Трушко Дина Камилевна</dc:creator>
  <cp:lastModifiedBy>NTEML0092 NTEML0092</cp:lastModifiedBy>
  <cp:revision>80</cp:revision>
  <dcterms:created xsi:type="dcterms:W3CDTF">2021-06-28T11:32:53Z</dcterms:created>
  <dcterms:modified xsi:type="dcterms:W3CDTF">2021-06-29T15:09:30Z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1510205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